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5"/>
  </p:notesMasterIdLst>
  <p:sldIdLst>
    <p:sldId id="256" r:id="rId2"/>
    <p:sldId id="258" r:id="rId3"/>
    <p:sldId id="260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4" r:id="rId13"/>
    <p:sldId id="273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60"/>
  </p:normalViewPr>
  <p:slideViewPr>
    <p:cSldViewPr>
      <p:cViewPr>
        <p:scale>
          <a:sx n="66" d="100"/>
          <a:sy n="6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7C4A99-B514-4CD1-A796-5C45EFC44AD3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265195-8886-4B93-9BC6-C92C1AC89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052AB-2123-4FB0-B9F5-DB2EEF189CAB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071670" y="4714884"/>
            <a:ext cx="5715040" cy="972118"/>
          </a:xfrm>
          <a:solidFill>
            <a:schemeClr val="bg1"/>
          </a:solidFill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4500562" y="6000768"/>
            <a:ext cx="4429156" cy="752468"/>
          </a:xfrm>
          <a:solidFill>
            <a:schemeClr val="bg1"/>
          </a:solidFill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81FF-4EFC-4243-A6EA-95EC7D9F9AA6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A85C-1C21-476D-9279-655C6024D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2E3CA8-845D-4BCA-8181-C174B3F71C33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58695D-988A-4C38-AAFB-8C1D3EF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38C1-791A-4AED-932F-A919624F674D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3ED1-641C-4ECD-A6A7-02C06453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025392-25DF-4F82-BBBE-845CAE514504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2FDEDC-3CB4-420B-83F1-099159BF8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5851036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C802-34DB-4964-A2C1-468673BADC7B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B0EDE-ED5B-45BF-AA28-447606545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E00D01-466B-45B9-B5E3-5CE39099EBE6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D23207-E870-4D6A-AA4F-B060A73EE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41F5F5-3C1F-4048-B688-D09E0E029DE1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F73328-F637-42BF-8564-06FD5CF16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152212-9947-488C-8F7E-DBF4419B5C6D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E1FB2E-E856-477E-A202-8D4D85CD3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1" name="Кольцо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pic>
          <p:nvPicPr>
            <p:cNvPr id="1028" name="Кольцо 10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83BB35E-A935-42FC-A40C-A07F822954DE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A91504E-02F6-49E0-AE83-499489F61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8" name="Рисунок 13" descr="21.jpg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142875"/>
            <a:ext cx="18129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9" r:id="rId3"/>
    <p:sldLayoutId id="2147483676" r:id="rId4"/>
    <p:sldLayoutId id="2147483680" r:id="rId5"/>
    <p:sldLayoutId id="2147483675" r:id="rId6"/>
    <p:sldLayoutId id="2147483681" r:id="rId7"/>
    <p:sldLayoutId id="2147483682" r:id="rId8"/>
    <p:sldLayoutId id="214748368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0"/>
            <a:ext cx="5643563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entury" pitchFamily="18" charset="0"/>
              </a:rPr>
              <a:t>Проект</a:t>
            </a:r>
            <a:br>
              <a:rPr lang="ru-RU" sz="24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entury" pitchFamily="18" charset="0"/>
              </a:rPr>
              <a:t>«Мы - будущие школьники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5786438"/>
            <a:ext cx="4429125" cy="823912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err="1" smtClean="0">
                <a:solidFill>
                  <a:srgbClr val="FF0000"/>
                </a:solidFill>
                <a:latin typeface="Century" pitchFamily="18" charset="0"/>
              </a:rPr>
              <a:t>Афризунова</a:t>
            </a:r>
            <a:r>
              <a:rPr lang="ru-RU" sz="1800" b="1" dirty="0" smtClean="0">
                <a:solidFill>
                  <a:srgbClr val="FF0000"/>
                </a:solidFill>
                <a:latin typeface="Century" pitchFamily="18" charset="0"/>
              </a:rPr>
              <a:t> Е.В.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Century" pitchFamily="18" charset="0"/>
              </a:rPr>
              <a:t>Воспитатель подготовительной группы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Century" pitchFamily="18" charset="0"/>
              </a:rPr>
              <a:t>«Аленький цветочек»</a:t>
            </a:r>
            <a:endParaRPr lang="ru-RU" sz="1800" b="1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14313"/>
            <a:ext cx="6351588" cy="12033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План реализации проекта</a:t>
            </a:r>
            <a:r>
              <a:rPr lang="ru-RU" sz="3600" b="1" dirty="0" smtClean="0">
                <a:latin typeface="Century" pitchFamily="18" charset="0"/>
              </a:rPr>
              <a:t>:</a:t>
            </a:r>
            <a:endParaRPr lang="ru-RU" sz="3600" b="1" dirty="0">
              <a:latin typeface="Century" pitchFamily="18" charset="0"/>
            </a:endParaRP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435100" y="1214438"/>
            <a:ext cx="7499350" cy="503396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Century" pitchFamily="18" charset="0"/>
                <a:cs typeface="Times New Roman" pitchFamily="18" charset="0"/>
              </a:rPr>
              <a:t>1.Выбор темы.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  <a:cs typeface="Times New Roman" pitchFamily="18" charset="0"/>
              </a:rPr>
              <a:t>2.Постановка проблемы.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  <a:cs typeface="Times New Roman" pitchFamily="18" charset="0"/>
              </a:rPr>
              <a:t>3.Определение участников проекта.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  <a:cs typeface="Times New Roman" pitchFamily="18" charset="0"/>
              </a:rPr>
              <a:t>4.Постановка цели и задач.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  <a:cs typeface="Times New Roman" pitchFamily="18" charset="0"/>
              </a:rPr>
              <a:t>5.Подбор методов и приемов работы.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  <a:cs typeface="Times New Roman" pitchFamily="18" charset="0"/>
              </a:rPr>
              <a:t>6.Совместная и самостоятельная деятельность участников по реализации проекта.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  <a:cs typeface="Times New Roman" pitchFamily="18" charset="0"/>
              </a:rPr>
              <a:t>7.Подведение итогов.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62865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Уголок школьника в нашей группе</a:t>
            </a:r>
            <a:endParaRPr lang="ru-RU" sz="3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22530" name="Picture 2" descr="F:\DCIM\105NIKON\DSCN15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571625"/>
            <a:ext cx="6400800" cy="4800600"/>
          </a:xfr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5NIKON\DSCN15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3267075"/>
            <a:ext cx="2687637" cy="3475038"/>
          </a:xfrm>
          <a:prstGeom prst="rect">
            <a:avLst/>
          </a:prstGeom>
          <a:noFill/>
        </p:spPr>
      </p:pic>
      <p:pic>
        <p:nvPicPr>
          <p:cNvPr id="2051" name="Picture 3" descr="F:\DCIM\105NIKON\DSCN15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6838" y="3121025"/>
            <a:ext cx="2835275" cy="3670300"/>
          </a:xfrm>
          <a:prstGeom prst="rect">
            <a:avLst/>
          </a:prstGeom>
          <a:noFill/>
        </p:spPr>
      </p:pic>
      <p:pic>
        <p:nvPicPr>
          <p:cNvPr id="2052" name="Picture 4" descr="F:\DCIM\105NIKON\DSCN15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3138" y="1335088"/>
            <a:ext cx="2835275" cy="3670300"/>
          </a:xfrm>
          <a:prstGeom prst="rect">
            <a:avLst/>
          </a:prstGeom>
          <a:noFill/>
        </p:spPr>
      </p:pic>
      <p:pic>
        <p:nvPicPr>
          <p:cNvPr id="2053" name="Picture 5" descr="F:\DCIM\105NIKON\DSCN15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408113"/>
            <a:ext cx="2693988" cy="3475037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8515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Собираемся в школу</a:t>
            </a:r>
            <a:endParaRPr lang="ru-RU" sz="3600" b="1" dirty="0">
              <a:solidFill>
                <a:srgbClr val="FF00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8515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entury" pitchFamily="18" charset="0"/>
              </a:rPr>
              <a:t>Рисуем школьные принадлежности</a:t>
            </a:r>
            <a:endParaRPr lang="ru-RU" sz="32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4098" name="Picture 2" descr="C:\Users\Екатерина\Desktop\работа\DSCN0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1335088"/>
            <a:ext cx="3522662" cy="2724150"/>
          </a:xfrm>
          <a:prstGeom prst="rect">
            <a:avLst/>
          </a:prstGeom>
          <a:noFill/>
        </p:spPr>
      </p:pic>
      <p:pic>
        <p:nvPicPr>
          <p:cNvPr id="4099" name="Picture 3" descr="C:\Users\Екатерина\Desktop\работа\DSCN09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25" y="1262063"/>
            <a:ext cx="3290888" cy="2554287"/>
          </a:xfrm>
          <a:prstGeom prst="rect">
            <a:avLst/>
          </a:prstGeom>
          <a:noFill/>
        </p:spPr>
      </p:pic>
      <p:pic>
        <p:nvPicPr>
          <p:cNvPr id="4100" name="Picture 4" descr="C:\Users\Екатерина\Desktop\работа\DSCN09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767138"/>
            <a:ext cx="3810000" cy="2938462"/>
          </a:xfrm>
          <a:prstGeom prst="rect">
            <a:avLst/>
          </a:prstGeom>
          <a:noFill/>
        </p:spPr>
      </p:pic>
      <p:pic>
        <p:nvPicPr>
          <p:cNvPr id="4101" name="Picture 5" descr="C:\Users\Екатерина\Desktop\работа\DSCN09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9813" y="3333750"/>
            <a:ext cx="2695575" cy="348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8515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entury" pitchFamily="18" charset="0"/>
              </a:rPr>
              <a:t>Рассматриваем школьные принадлежности</a:t>
            </a:r>
            <a:endParaRPr lang="ru-RU" sz="32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3074" name="Picture 2" descr="C:\Users\Екатерина\Desktop\работа\DSCN0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75125"/>
            <a:ext cx="3340100" cy="2586038"/>
          </a:xfrm>
          <a:prstGeom prst="rect">
            <a:avLst/>
          </a:prstGeom>
          <a:noFill/>
        </p:spPr>
      </p:pic>
      <p:pic>
        <p:nvPicPr>
          <p:cNvPr id="3075" name="Picture 3" descr="C:\Users\Екатерина\Desktop\работа\DSCN0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0050" y="4121150"/>
            <a:ext cx="3286125" cy="2547938"/>
          </a:xfrm>
          <a:prstGeom prst="rect">
            <a:avLst/>
          </a:prstGeom>
          <a:noFill/>
        </p:spPr>
      </p:pic>
      <p:pic>
        <p:nvPicPr>
          <p:cNvPr id="3077" name="Picture 5" descr="C:\Users\Екатерина\Desktop\работа\DSCN09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0" y="1335088"/>
            <a:ext cx="2749550" cy="3548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851525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Экскурсия к зданию школы</a:t>
            </a:r>
            <a:endParaRPr lang="ru-RU" sz="3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7170" name="Picture 2" descr="C:\Users\Екатерина\Desktop\работа\DSCN10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3408363"/>
            <a:ext cx="4425950" cy="3406775"/>
          </a:xfrm>
          <a:prstGeom prst="rect">
            <a:avLst/>
          </a:prstGeom>
          <a:noFill/>
        </p:spPr>
      </p:pic>
      <p:pic>
        <p:nvPicPr>
          <p:cNvPr id="7171" name="Picture 3" descr="C:\Users\Екатерина\Desktop\работа\DSCN1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1088" y="1335088"/>
            <a:ext cx="5430837" cy="4157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8515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entury" pitchFamily="18" charset="0"/>
              </a:rPr>
              <a:t>Выставка рисунков</a:t>
            </a:r>
            <a:br>
              <a:rPr lang="ru-RU" sz="28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entury" pitchFamily="18" charset="0"/>
              </a:rPr>
              <a:t>«Школьные принадлежности</a:t>
            </a:r>
            <a:r>
              <a:rPr lang="ru-RU" sz="2800" b="1" dirty="0" smtClean="0">
                <a:latin typeface="Century" pitchFamily="18" charset="0"/>
              </a:rPr>
              <a:t>»</a:t>
            </a:r>
            <a:endParaRPr lang="ru-RU" sz="2800" b="1" dirty="0">
              <a:latin typeface="Century" pitchFamily="18" charset="0"/>
            </a:endParaRPr>
          </a:p>
        </p:txBody>
      </p:sp>
      <p:pic>
        <p:nvPicPr>
          <p:cNvPr id="5122" name="Picture 2" descr="F:\DCIM\105NIKON\DSCN1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138" y="1547813"/>
            <a:ext cx="6858000" cy="5230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851525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Выставка рисунков</a:t>
            </a:r>
            <a:b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«Здание школы»</a:t>
            </a:r>
            <a:endParaRPr lang="ru-RU" sz="3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8194" name="Picture 2" descr="F:\DCIM\105NIKON\DSCN1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88" y="1335088"/>
            <a:ext cx="7053262" cy="537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8515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0000"/>
                </a:solidFill>
                <a:latin typeface="Century" pitchFamily="18" charset="0"/>
              </a:rPr>
              <a:t>Сюжетно ролевая игра «Школа»</a:t>
            </a:r>
            <a:endParaRPr lang="ru-RU" sz="32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9218" name="Picture 2" descr="C:\Users\Екатерина\Desktop\работа\DSCN13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4121150"/>
            <a:ext cx="3498850" cy="2706688"/>
          </a:xfrm>
          <a:prstGeom prst="rect">
            <a:avLst/>
          </a:prstGeom>
          <a:noFill/>
        </p:spPr>
      </p:pic>
      <p:pic>
        <p:nvPicPr>
          <p:cNvPr id="9219" name="Picture 3" descr="C:\Users\Екатерина\Desktop\работа\DSCN1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6050" y="1139825"/>
            <a:ext cx="3937000" cy="3140075"/>
          </a:xfrm>
          <a:prstGeom prst="rect">
            <a:avLst/>
          </a:prstGeom>
          <a:noFill/>
        </p:spPr>
      </p:pic>
      <p:pic>
        <p:nvPicPr>
          <p:cNvPr id="9220" name="Picture 4" descr="C:\Users\Екатерина\Desktop\работа\DSCN13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6900" y="3998913"/>
            <a:ext cx="3573463" cy="2762250"/>
          </a:xfrm>
          <a:prstGeom prst="rect">
            <a:avLst/>
          </a:prstGeom>
          <a:noFill/>
        </p:spPr>
      </p:pic>
      <p:pic>
        <p:nvPicPr>
          <p:cNvPr id="9221" name="Picture 5" descr="C:\Users\Екатерина\Desktop\работа\DSCN1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5950" y="1335088"/>
            <a:ext cx="3479800" cy="269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катерина\Desktop\работа\DSCN13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195263"/>
            <a:ext cx="3457575" cy="2676525"/>
          </a:xfrm>
          <a:prstGeom prst="rect">
            <a:avLst/>
          </a:prstGeom>
          <a:noFill/>
        </p:spPr>
      </p:pic>
      <p:pic>
        <p:nvPicPr>
          <p:cNvPr id="10243" name="Picture 3" descr="C:\Users\Екатерина\Desktop\работа\DSCN1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2408238"/>
            <a:ext cx="3455987" cy="2676525"/>
          </a:xfrm>
          <a:prstGeom prst="rect">
            <a:avLst/>
          </a:prstGeom>
          <a:noFill/>
        </p:spPr>
      </p:pic>
      <p:pic>
        <p:nvPicPr>
          <p:cNvPr id="10244" name="Picture 4" descr="C:\Users\Екатерина\Desktop\работа\DSCN13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3621088"/>
            <a:ext cx="3455988" cy="2676525"/>
          </a:xfrm>
          <a:prstGeom prst="rect">
            <a:avLst/>
          </a:prstGeom>
          <a:noFill/>
        </p:spPr>
      </p:pic>
      <p:pic>
        <p:nvPicPr>
          <p:cNvPr id="31748" name="Picture 5" descr="C:\Users\Екатерина\Pictures\school21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214313"/>
            <a:ext cx="18669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Century" pitchFamily="18" charset="0"/>
              </a:rPr>
              <a:t>Актуальность проекта</a:t>
            </a:r>
            <a:endParaRPr lang="ru-RU" sz="44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latin typeface="Century" pitchFamily="18" charset="0"/>
              </a:rPr>
              <a:t>Подготовка к школе – сложный период в жизни дошкольника, его первый социальный конфликт. Что такое – «учиться»? Весело это или скучно? Трудно или легко? Прежде всего, - это ответственно. </a:t>
            </a:r>
          </a:p>
          <a:p>
            <a:pPr eaLnBrk="1" hangingPunct="1"/>
            <a:r>
              <a:rPr lang="ru-RU" sz="2000" b="1" smtClean="0">
                <a:latin typeface="Century" pitchFamily="18" charset="0"/>
              </a:rPr>
              <a:t>Маленький человек находится в состоянии ожидания: предстоит что-то очень значительное и притягательное, но пока еще неопределенное. Весь уклад жизни ребенка меняется радикально. Главное, что необходимо ребенку, - положительная мотивация к учению. </a:t>
            </a:r>
          </a:p>
          <a:p>
            <a:pPr eaLnBrk="1" hangingPunct="1"/>
            <a:r>
              <a:rPr lang="ru-RU" sz="2000" b="1" smtClean="0">
                <a:latin typeface="Century" pitchFamily="18" charset="0"/>
              </a:rPr>
              <a:t>Отношение ребенка к школе формируется до того, как он в нее пойдет. И здесь важную роль играет информация о школе и способ ее подачи со стороны родителей и воспитателей детского сада. </a:t>
            </a:r>
          </a:p>
          <a:p>
            <a:pPr eaLnBrk="1" hangingPunct="1"/>
            <a:endParaRPr lang="ru-RU" sz="160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DCIM\105NIKON\DSCN1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95263"/>
            <a:ext cx="3573462" cy="2760662"/>
          </a:xfrm>
          <a:prstGeom prst="rect">
            <a:avLst/>
          </a:prstGeom>
          <a:noFill/>
        </p:spPr>
      </p:pic>
      <p:pic>
        <p:nvPicPr>
          <p:cNvPr id="11267" name="Picture 3" descr="F:\DCIM\105NIKON\DSCN1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408363"/>
            <a:ext cx="3644900" cy="2816225"/>
          </a:xfrm>
          <a:prstGeom prst="rect">
            <a:avLst/>
          </a:prstGeom>
          <a:noFill/>
        </p:spPr>
      </p:pic>
      <p:pic>
        <p:nvPicPr>
          <p:cNvPr id="11268" name="Picture 4" descr="F:\DCIM\105NIKON\DSCN14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7325" y="115888"/>
            <a:ext cx="3687763" cy="2859087"/>
          </a:xfrm>
          <a:prstGeom prst="rect">
            <a:avLst/>
          </a:prstGeom>
          <a:noFill/>
        </p:spPr>
      </p:pic>
      <p:pic>
        <p:nvPicPr>
          <p:cNvPr id="11269" name="Picture 5" descr="F:\DCIM\105NIKON\DSCN14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2762250"/>
            <a:ext cx="3140075" cy="407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0"/>
            <a:ext cx="5922963" cy="2000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Родительское собрание</a:t>
            </a:r>
            <a:b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«Ребенок на пороге школы»</a:t>
            </a:r>
            <a:b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</a:br>
            <a:endParaRPr lang="ru-RU" sz="3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12290" name="Picture 2" descr="F:\DCIM\105NIKON\DSCN15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157538"/>
            <a:ext cx="4425950" cy="3402012"/>
          </a:xfrm>
          <a:prstGeom prst="rect">
            <a:avLst/>
          </a:prstGeom>
          <a:noFill/>
        </p:spPr>
      </p:pic>
      <p:pic>
        <p:nvPicPr>
          <p:cNvPr id="12291" name="Picture 3" descr="F:\DCIM\105NIKON\DSCN15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238" y="1408113"/>
            <a:ext cx="4284662" cy="3297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8515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latin typeface="Century" pitchFamily="18" charset="0"/>
              </a:rPr>
              <a:t>Рисование «Я в школе»</a:t>
            </a: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3" name="Рисунок 2" descr="DSCN1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1275" y="3810000"/>
            <a:ext cx="3973513" cy="3078163"/>
          </a:xfrm>
          <a:prstGeom prst="rect">
            <a:avLst/>
          </a:prstGeom>
          <a:noFill/>
        </p:spPr>
      </p:pic>
      <p:pic>
        <p:nvPicPr>
          <p:cNvPr id="4" name="Рисунок 3" descr="DSCN15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1925" y="3810000"/>
            <a:ext cx="3925888" cy="3041650"/>
          </a:xfrm>
          <a:prstGeom prst="rect">
            <a:avLst/>
          </a:prstGeom>
          <a:noFill/>
        </p:spPr>
      </p:pic>
      <p:pic>
        <p:nvPicPr>
          <p:cNvPr id="5" name="Рисунок 4" descr="DSCN15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938" y="1328738"/>
            <a:ext cx="3670300" cy="284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58515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latin typeface="Century" pitchFamily="18" charset="0"/>
              </a:rPr>
              <a:t>Спасибо за внимание</a:t>
            </a: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35842" name="Picture 3" descr="F:\DCIM\105NIKON\DSCN15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500188"/>
            <a:ext cx="6664325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14313"/>
            <a:ext cx="5929312" cy="25003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Цель проекта: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/>
              <a:t> </a:t>
            </a:r>
            <a:r>
              <a:rPr lang="ru-RU" sz="3100" b="1" dirty="0" smtClean="0">
                <a:latin typeface="Century" pitchFamily="18" charset="0"/>
              </a:rPr>
              <a:t>Формирование у детей подготовительной группы осознанной мотивации к учёбе.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8" name="Picture 3" descr="F:\DCIM\105NIKON\DSCN1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2266950"/>
            <a:ext cx="62547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latin typeface="Century" pitchFamily="18" charset="0"/>
              </a:rPr>
              <a:t>Задачи проекта:</a:t>
            </a:r>
            <a:endParaRPr lang="ru-RU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536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entury" pitchFamily="18" charset="0"/>
              </a:rPr>
              <a:t> Расширение знаний детей и родителей об обучении в школе.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</a:rPr>
              <a:t>Сформировать волевой и мотивационный компоненты будущего школьника;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</a:rPr>
              <a:t>Ориентация каждого ребенка на самостоятельность, уверенность в себе, успешность и самоэффективность (уверен в своих действиях).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88" y="214313"/>
            <a:ext cx="5851525" cy="1939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entury" pitchFamily="18" charset="0"/>
              </a:rPr>
              <a:t>Участники проекта:</a:t>
            </a:r>
            <a:r>
              <a:rPr lang="ru-RU" sz="2800" dirty="0" smtClean="0">
                <a:latin typeface="Century" pitchFamily="18" charset="0"/>
              </a:rPr>
              <a:t/>
            </a:r>
            <a:br>
              <a:rPr lang="ru-RU" sz="2800" dirty="0" smtClean="0">
                <a:latin typeface="Century" pitchFamily="18" charset="0"/>
              </a:rPr>
            </a:br>
            <a:r>
              <a:rPr lang="ru-RU" sz="2800" b="1" dirty="0" smtClean="0">
                <a:latin typeface="Century" pitchFamily="18" charset="0"/>
              </a:rPr>
              <a:t>Дети подготовительной группы, воспитатель Екатерина Васильевна, родители.</a:t>
            </a:r>
            <a:endParaRPr lang="ru-RU" sz="2800" b="1" dirty="0">
              <a:latin typeface="Century" pitchFamily="18" charset="0"/>
            </a:endParaRPr>
          </a:p>
        </p:txBody>
      </p:sp>
      <p:pic>
        <p:nvPicPr>
          <p:cNvPr id="16386" name="Picture 3" descr="C:\Users\Екатерина\Desktop\работа\DSCN0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071688"/>
            <a:ext cx="6215063" cy="460533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642938"/>
            <a:ext cx="5851525" cy="2857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Century" pitchFamily="18" charset="0"/>
              </a:rPr>
              <a:t>Тип проекта:</a:t>
            </a:r>
            <a:r>
              <a:rPr lang="ru-RU" sz="3200" b="1" dirty="0" smtClean="0">
                <a:latin typeface="Century" pitchFamily="18" charset="0"/>
              </a:rPr>
              <a:t/>
            </a:r>
            <a:br>
              <a:rPr lang="ru-RU" sz="3200" b="1" dirty="0" smtClean="0">
                <a:latin typeface="Century" pitchFamily="18" charset="0"/>
              </a:rPr>
            </a:br>
            <a:r>
              <a:rPr lang="ru-RU" sz="3200" b="1" dirty="0" smtClean="0">
                <a:latin typeface="Century" pitchFamily="18" charset="0"/>
              </a:rPr>
              <a:t>информационно – практико-ориентированный</a:t>
            </a:r>
            <a:br>
              <a:rPr lang="ru-RU" sz="3200" b="1" dirty="0" smtClean="0">
                <a:latin typeface="Century" pitchFamily="18" charset="0"/>
              </a:rPr>
            </a:br>
            <a:r>
              <a:rPr lang="ru-RU" sz="3200" b="1" dirty="0" smtClean="0">
                <a:latin typeface="Century" pitchFamily="18" charset="0"/>
              </a:rPr>
              <a:t/>
            </a:r>
            <a:br>
              <a:rPr lang="ru-RU" sz="3200" b="1" dirty="0" smtClean="0">
                <a:latin typeface="Century" pitchFamily="18" charset="0"/>
              </a:rPr>
            </a:br>
            <a:r>
              <a:rPr lang="ru-RU" sz="3200" b="1" dirty="0" smtClean="0">
                <a:latin typeface="Century" pitchFamily="18" charset="0"/>
              </a:rPr>
              <a:t/>
            </a:r>
            <a:br>
              <a:rPr lang="ru-RU" sz="3200" b="1" dirty="0" smtClean="0">
                <a:latin typeface="Century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Century" pitchFamily="18" charset="0"/>
              </a:rPr>
              <a:t>Сроки реализации проекта: </a:t>
            </a:r>
            <a:r>
              <a:rPr lang="ru-RU" sz="3200" b="1" dirty="0" smtClean="0">
                <a:latin typeface="Century" pitchFamily="18" charset="0"/>
              </a:rPr>
              <a:t>долгосрочный (3 месяца)</a:t>
            </a:r>
            <a:endParaRPr lang="ru-RU" sz="32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38" y="214313"/>
            <a:ext cx="685165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entury" pitchFamily="18" charset="0"/>
              </a:rPr>
              <a:t>Принципы планирования проекта:</a:t>
            </a:r>
            <a:endParaRPr lang="ru-RU" sz="3600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1843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Century" pitchFamily="18" charset="0"/>
                <a:cs typeface="Times New Roman" pitchFamily="18" charset="0"/>
              </a:rPr>
              <a:t>Распределение методов и приемов в работе по проекту с учетом разных видов деятельности: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  <a:cs typeface="Times New Roman" pitchFamily="18" charset="0"/>
              </a:rPr>
              <a:t>Осуществление интеграции разных образовательных областей. 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  <a:cs typeface="Times New Roman" pitchFamily="18" charset="0"/>
              </a:rPr>
              <a:t>В подборе материала существенно не отходить от организованного образовательного процесса.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1285875" y="357188"/>
            <a:ext cx="7999413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ru-RU" sz="4000" b="1" smtClean="0">
                <a:solidFill>
                  <a:srgbClr val="FF0000"/>
                </a:solidFill>
                <a:effectLst/>
                <a:latin typeface="Century" pitchFamily="18" charset="0"/>
              </a:rPr>
              <a:t>Ожидаемый результат:</a:t>
            </a:r>
            <a:br>
              <a:rPr lang="ru-RU" sz="4000" b="1" smtClean="0">
                <a:solidFill>
                  <a:srgbClr val="FF0000"/>
                </a:solidFill>
                <a:effectLst/>
                <a:latin typeface="Century" pitchFamily="18" charset="0"/>
              </a:rPr>
            </a:br>
            <a:endParaRPr lang="ru-RU" sz="4000" b="1" smtClean="0">
              <a:solidFill>
                <a:srgbClr val="FF0000"/>
              </a:solidFill>
              <a:effectLst/>
              <a:latin typeface="Century" pitchFamily="18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435100" y="1000125"/>
            <a:ext cx="6708775" cy="5248275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Century" pitchFamily="18" charset="0"/>
              </a:rPr>
              <a:t>Сформированная «внутренняя позиция школьника» у детей подготовительной к школе группы;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</a:rPr>
              <a:t>Накопление большого багажа знаний о школе;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</a:rPr>
              <a:t>Изменение мотивации детей к школьному обучению;</a:t>
            </a:r>
          </a:p>
          <a:p>
            <a:pPr eaLnBrk="1" hangingPunct="1"/>
            <a:r>
              <a:rPr lang="ru-RU" sz="2800" b="1" smtClean="0">
                <a:latin typeface="Century" pitchFamily="18" charset="0"/>
              </a:rPr>
              <a:t>Повышение компетенции родителей по вопросам подготовки детей к школе;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Century" pitchFamily="18" charset="0"/>
              </a:rPr>
              <a:t> 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0" y="285750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latin typeface="Century" pitchFamily="18" charset="0"/>
              </a:rPr>
              <a:t>Модель трех вопросов</a:t>
            </a:r>
            <a:endParaRPr lang="ru-RU" b="1" dirty="0">
              <a:solidFill>
                <a:srgbClr val="FF0000"/>
              </a:solidFill>
              <a:latin typeface="Century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19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8142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Что мы знаем</a:t>
                      </a:r>
                      <a:endParaRPr lang="ru-RU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Что мы хотим узнать</a:t>
                      </a:r>
                      <a:endParaRPr lang="ru-RU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Century" pitchFamily="18" charset="0"/>
                        </a:rPr>
                        <a:t>Где мы можем это узнать</a:t>
                      </a:r>
                      <a:endParaRPr lang="ru-RU" dirty="0">
                        <a:solidFill>
                          <a:srgbClr val="002060"/>
                        </a:solidFill>
                        <a:latin typeface="Century" pitchFamily="18" charset="0"/>
                      </a:endParaRPr>
                    </a:p>
                  </a:txBody>
                  <a:tcPr/>
                </a:tc>
              </a:tr>
              <a:tr h="4381626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Что скоро мы будем школьниками.</a:t>
                      </a:r>
                      <a:endParaRPr lang="ru-RU" sz="2000" b="1" dirty="0">
                        <a:latin typeface="Century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entury" pitchFamily="18" charset="0"/>
                          <a:ea typeface="Calibri"/>
                          <a:cs typeface="Times New Roman"/>
                        </a:rPr>
                        <a:t>Что такое школа?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entury" pitchFamily="18" charset="0"/>
                          <a:ea typeface="Calibri"/>
                          <a:cs typeface="Times New Roman"/>
                        </a:rPr>
                        <a:t>Как </a:t>
                      </a:r>
                      <a:r>
                        <a:rPr lang="ru-RU" sz="2000" b="1" dirty="0">
                          <a:latin typeface="Century" pitchFamily="18" charset="0"/>
                          <a:ea typeface="Calibri"/>
                          <a:cs typeface="Times New Roman"/>
                        </a:rPr>
                        <a:t>учат в школе?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entury" pitchFamily="18" charset="0"/>
                          <a:ea typeface="Calibri"/>
                          <a:cs typeface="Times New Roman"/>
                        </a:rPr>
                        <a:t>Кто </a:t>
                      </a:r>
                      <a:r>
                        <a:rPr lang="ru-RU" sz="2000" b="1" dirty="0">
                          <a:latin typeface="Century" pitchFamily="18" charset="0"/>
                          <a:ea typeface="Calibri"/>
                          <a:cs typeface="Times New Roman"/>
                        </a:rPr>
                        <a:t>учит в школе?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entury" pitchFamily="18" charset="0"/>
                          <a:ea typeface="Calibri"/>
                          <a:cs typeface="Times New Roman"/>
                        </a:rPr>
                        <a:t>Что </a:t>
                      </a:r>
                      <a:r>
                        <a:rPr lang="ru-RU" sz="2000" b="1" dirty="0">
                          <a:latin typeface="Century" pitchFamily="18" charset="0"/>
                          <a:ea typeface="Calibri"/>
                          <a:cs typeface="Times New Roman"/>
                        </a:rPr>
                        <a:t>нужно для обучения в школе.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Century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Century" pitchFamily="18" charset="0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2000" b="1" dirty="0">
                          <a:latin typeface="Century" pitchFamily="18" charset="0"/>
                          <a:ea typeface="Calibri"/>
                          <a:cs typeface="Times New Roman"/>
                        </a:rPr>
                        <a:t>чего мы идем в школу?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Спросить у взрослых. Узнать из литературы (энциклопедии, журналы).</a:t>
                      </a:r>
                    </a:p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Рассматривать иллюстрации, просматривать мультфильмов о школе, беседа с учителем.</a:t>
                      </a:r>
                      <a:endParaRPr lang="ru-RU" sz="2000" b="1" dirty="0">
                        <a:latin typeface="Century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</TotalTime>
  <Words>360</Words>
  <Application>Microsoft Office PowerPoint</Application>
  <PresentationFormat>Экран (4:3)</PresentationFormat>
  <Paragraphs>61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Corbel</vt:lpstr>
      <vt:lpstr>Wingdings 2</vt:lpstr>
      <vt:lpstr>Verdana</vt:lpstr>
      <vt:lpstr>Calibri</vt:lpstr>
      <vt:lpstr>Gill Sans MT</vt:lpstr>
      <vt:lpstr>Century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Проект «Мы - будущие школьники»</vt:lpstr>
      <vt:lpstr>Актуальность проекта</vt:lpstr>
      <vt:lpstr>Цель проекта:  Формирование у детей подготовительной группы осознанной мотивации к учёбе. </vt:lpstr>
      <vt:lpstr>Задачи проекта:</vt:lpstr>
      <vt:lpstr>Участники проекта: Дети подготовительной группы, воспитатель Екатерина Васильевна, родители.</vt:lpstr>
      <vt:lpstr>Тип проекта: информационно – практико-ориентированный   Сроки реализации проекта: долгосрочный (3 месяца)</vt:lpstr>
      <vt:lpstr>Принципы планирования проекта:</vt:lpstr>
      <vt:lpstr>Ожидаемый результат: </vt:lpstr>
      <vt:lpstr>Модель трех вопросов</vt:lpstr>
      <vt:lpstr>План реализации проекта:</vt:lpstr>
      <vt:lpstr>Уголок школьника в нашей группе</vt:lpstr>
      <vt:lpstr>Собираемся в школу</vt:lpstr>
      <vt:lpstr>Рисуем школьные принадлежности</vt:lpstr>
      <vt:lpstr>Рассматриваем школьные принадлежности</vt:lpstr>
      <vt:lpstr>Экскурсия к зданию школы</vt:lpstr>
      <vt:lpstr>Выставка рисунков «Школьные принадлежности»</vt:lpstr>
      <vt:lpstr>Выставка рисунков «Здание школы»</vt:lpstr>
      <vt:lpstr>Сюжетно ролевая игра «Школа»</vt:lpstr>
      <vt:lpstr>Слайд 19</vt:lpstr>
      <vt:lpstr>Слайд 20</vt:lpstr>
      <vt:lpstr>Родительское собрание «Ребенок на пороге школы» </vt:lpstr>
      <vt:lpstr>Рисование «Я в школе»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28</cp:revision>
  <dcterms:created xsi:type="dcterms:W3CDTF">2012-04-14T08:29:14Z</dcterms:created>
  <dcterms:modified xsi:type="dcterms:W3CDTF">2013-04-05T07:41:03Z</dcterms:modified>
</cp:coreProperties>
</file>